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Raleway Thin" charset="0"/>
      <p:bold r:id="rId16"/>
      <p:boldItalic r:id="rId17"/>
    </p:embeddedFont>
    <p:embeddedFont>
      <p:font typeface="Constantia" pitchFamily="18" charset="0"/>
      <p:regular r:id="rId18"/>
      <p:bold r:id="rId19"/>
      <p:italic r:id="rId20"/>
      <p:boldItalic r:id="rId21"/>
    </p:embeddedFont>
    <p:embeddedFont>
      <p:font typeface="Wingdings 2" pitchFamily="18" charset="2"/>
      <p:regular r:id="rId22"/>
    </p:embeddedFont>
    <p:embeddedFont>
      <p:font typeface="Lato" charset="0"/>
      <p:regular r:id="rId23"/>
      <p:bold r:id="rId24"/>
      <p:italic r:id="rId25"/>
      <p:boldItalic r:id="rId26"/>
    </p:embeddedFont>
    <p:embeddedFont>
      <p:font typeface="Raleway"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38" y="-13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pPr/>
              <a:t>9/21/2020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pPr/>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pPr/>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pPr/>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pPr/>
              <a:t>9/21/2020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4" name="TextBox 3"/>
          <p:cNvSpPr txBox="1"/>
          <p:nvPr/>
        </p:nvSpPr>
        <p:spPr>
          <a:xfrm>
            <a:off x="725390" y="1593816"/>
            <a:ext cx="7565510" cy="27238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When the away team had more turnovers, there was a larger point difference (home score – away score) </a:t>
            </a:r>
            <a:endParaRPr lang="en" sz="18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endParaRPr lang="en" sz="12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 </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12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
        <p:nvSpPr>
          <p:cNvPr id="7" name="Google Shape;178;p25"/>
          <p:cNvSpPr txBox="1"/>
          <p:nvPr/>
        </p:nvSpPr>
        <p:spPr>
          <a:xfrm>
            <a:off x="986552" y="78171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63334" y="1149385"/>
            <a:ext cx="8087321" cy="3698468"/>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dirty="0" smtClean="0">
                <a:solidFill>
                  <a:srgbClr val="FFFFFF"/>
                </a:solidFill>
                <a:latin typeface="Lato"/>
                <a:ea typeface="Lato"/>
                <a:cs typeface="Lato"/>
                <a:sym typeface="Lato"/>
              </a:rPr>
              <a:t>people who are members of NFL fantasy leagues, and other betting leagues.   Also</a:t>
            </a:r>
            <a:br>
              <a:rPr lang="en" sz="1800" b="0" dirty="0" smtClean="0">
                <a:solidFill>
                  <a:srgbClr val="FFFFFF"/>
                </a:solidFill>
                <a:latin typeface="Lato"/>
                <a:ea typeface="Lato"/>
                <a:cs typeface="Lato"/>
                <a:sym typeface="Lato"/>
              </a:rPr>
            </a:br>
            <a:r>
              <a:rPr lang="en" sz="1800" dirty="0" smtClean="0">
                <a:solidFill>
                  <a:srgbClr val="FFFFFF"/>
                </a:solidFill>
                <a:latin typeface="Lato"/>
                <a:ea typeface="Lato"/>
                <a:cs typeface="Lato"/>
                <a:sym typeface="Lato"/>
              </a:rPr>
              <a:t>employees of casinos and other betting places would benefit from this data.</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a:t>
            </a:r>
            <a:r>
              <a:rPr lang="en" sz="1800" dirty="0" smtClean="0">
                <a:solidFill>
                  <a:srgbClr val="FFFFFF"/>
                </a:solidFill>
                <a:latin typeface="Lato"/>
                <a:ea typeface="Lato"/>
                <a:cs typeface="Lato"/>
                <a:sym typeface="Lato"/>
              </a:rPr>
              <a:t>who would win a particular NFL game based on variables from previous games with the same teams.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dirty="0" smtClean="0">
                <a:solidFill>
                  <a:srgbClr val="FFFFFF"/>
                </a:solidFill>
                <a:latin typeface="Lato"/>
                <a:ea typeface="Lato"/>
                <a:cs typeface="Lato"/>
                <a:sym typeface="Lato"/>
              </a:rPr>
              <a:t>The fantasy league members could increase their winnings, and casino employees could modify the odds in order to decrease the winnings of the people making bets.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a:t>
            </a:r>
            <a:r>
              <a:rPr lang="en" sz="1800" dirty="0" smtClean="0">
                <a:solidFill>
                  <a:srgbClr val="FFFFFF"/>
                </a:solidFill>
                <a:latin typeface="Lato"/>
                <a:ea typeface="Lato"/>
                <a:cs typeface="Lato"/>
                <a:sym typeface="Lato"/>
              </a:rPr>
              <a:t>NFL foobtaball, and I am currently a member of an NFL game betting pool.</a:t>
            </a:r>
            <a:endParaRPr sz="1800" b="0" dirty="0">
              <a:solidFill>
                <a:srgbClr val="FFFFFF"/>
              </a:solidFill>
              <a:latin typeface="Lato"/>
              <a:ea typeface="Lato"/>
              <a:cs typeface="Lato"/>
              <a:sym typeface="Lato"/>
            </a:endParaRPr>
          </a:p>
        </p:txBody>
      </p:sp>
      <p:sp>
        <p:nvSpPr>
          <p:cNvPr id="178" name="Google Shape;178;p25"/>
          <p:cNvSpPr txBox="1"/>
          <p:nvPr/>
        </p:nvSpPr>
        <p:spPr>
          <a:xfrm>
            <a:off x="787325" y="43434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
        <p:nvSpPr>
          <p:cNvPr id="7" name="Title 6"/>
          <p:cNvSpPr txBox="1">
            <a:spLocks noGrp="1"/>
          </p:cNvSpPr>
          <p:nvPr>
            <p:ph type="title"/>
          </p:nvPr>
        </p:nvSpPr>
        <p:spPr>
          <a:xfrm>
            <a:off x="729450" y="1322450"/>
            <a:ext cx="7688400" cy="33701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Point differences in NFL games are increased when </a:t>
            </a:r>
            <a:r>
              <a:rPr lang="en" sz="1800" dirty="0" smtClean="0">
                <a:solidFill>
                  <a:srgbClr val="FFFFFF"/>
                </a:solidFill>
                <a:latin typeface="Lato"/>
                <a:ea typeface="Lato"/>
                <a:cs typeface="Lato"/>
                <a:sym typeface="Lato"/>
              </a:rPr>
              <a:t>the away team had more </a:t>
            </a:r>
            <a:r>
              <a:rPr lang="en" sz="1800" dirty="0" smtClean="0">
                <a:solidFill>
                  <a:srgbClr val="FFFFFF"/>
                </a:solidFill>
                <a:latin typeface="Lato"/>
                <a:ea typeface="Lato"/>
                <a:cs typeface="Lato"/>
                <a:sym typeface="Lato"/>
              </a:rPr>
              <a:t>turnovers, therefore people should bet more money on teams that had fewer turnovers in the previous games.</a:t>
            </a:r>
          </a:p>
          <a:p>
            <a:pPr marL="457200" indent="-274320">
              <a:lnSpc>
                <a:spcPct val="150000"/>
              </a:lnSpc>
              <a:buClr>
                <a:schemeClr val="bg1"/>
              </a:buClr>
              <a:buFont typeface="Arial" pitchFamily="34" charset="0"/>
              <a:buChar char="•"/>
            </a:pPr>
            <a:endParaRPr lang="en" sz="6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a:t>
            </a:r>
            <a:r>
              <a:rPr lang="en" sz="1800" dirty="0" smtClean="0">
                <a:solidFill>
                  <a:schemeClr val="bg1"/>
                </a:solidFill>
                <a:latin typeface="Lato"/>
                <a:ea typeface="Lato"/>
                <a:cs typeface="Lato"/>
                <a:sym typeface="Lato"/>
              </a:rPr>
              <a:t>games,</a:t>
            </a:r>
            <a:r>
              <a:rPr lang="en" sz="1800" dirty="0" smtClean="0">
                <a:solidFill>
                  <a:srgbClr val="FFFFFF"/>
                </a:solidFill>
                <a:latin typeface="Lato"/>
                <a:ea typeface="Lato"/>
                <a:cs typeface="Lato"/>
                <a:sym typeface="Lato"/>
              </a:rPr>
              <a:t>, </a:t>
            </a:r>
            <a:r>
              <a:rPr lang="en" sz="1800" dirty="0" smtClean="0">
                <a:solidFill>
                  <a:srgbClr val="FFFFFF"/>
                </a:solidFill>
                <a:latin typeface="Lato"/>
                <a:ea typeface="Lato"/>
                <a:cs typeface="Lato"/>
                <a:sym typeface="Lato"/>
              </a:rPr>
              <a:t>therefore people should bet more money on </a:t>
            </a:r>
            <a:r>
              <a:rPr lang="en" sz="1800" dirty="0" smtClean="0">
                <a:solidFill>
                  <a:srgbClr val="FFFFFF"/>
                </a:solidFill>
                <a:latin typeface="Lato"/>
                <a:ea typeface="Lato"/>
                <a:cs typeface="Lato"/>
                <a:sym typeface="Lato"/>
              </a:rPr>
              <a:t>Sunday games.</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6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44775" y="842262"/>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4287652" y="970592"/>
            <a:ext cx="4079875" cy="371826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u="sng" dirty="0" smtClean="0">
                <a:solidFill>
                  <a:schemeClr val="bg1"/>
                </a:solidFill>
                <a:latin typeface="Lato" charset="0"/>
              </a:rPr>
              <a:t>Summary</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The Data</a:t>
            </a:r>
            <a:endParaRPr sz="1800" dirty="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Performance Model</a:t>
            </a:r>
            <a:endParaRPr lang="en-US" sz="1800" u="sng" dirty="0" smtClean="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Cool Graphs</a:t>
            </a:r>
            <a:endParaRPr lang="en-US" sz="1800" u="sng" dirty="0" smtClean="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Analysis Details</a:t>
            </a:r>
          </a:p>
          <a:p>
            <a:pPr marL="0" lvl="0" indent="0" algn="l" rtl="0">
              <a:lnSpc>
                <a:spcPct val="115000"/>
              </a:lnSpc>
              <a:spcBef>
                <a:spcPts val="1600"/>
              </a:spcBef>
              <a:spcAft>
                <a:spcPts val="0"/>
              </a:spcAft>
              <a:buNone/>
            </a:pPr>
            <a:r>
              <a:rPr lang="en-US" sz="1800" u="sng" dirty="0" smtClean="0">
                <a:solidFill>
                  <a:schemeClr val="bg1"/>
                </a:solidFill>
                <a:latin typeface="Lato" charset="0"/>
              </a:rPr>
              <a:t>Stakeholders</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Conclusions</a:t>
            </a:r>
            <a:endParaRPr sz="18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all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2 games for each team playing</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the previous 2 games for each team playing</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site data - NFL scores and betting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3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Performance Models</a:t>
            </a:r>
            <a:endParaRPr sz="4000" b="1" dirty="0"/>
          </a:p>
        </p:txBody>
      </p:sp>
      <p:sp>
        <p:nvSpPr>
          <p:cNvPr id="123" name="Google Shape;123;p18"/>
          <p:cNvSpPr txBox="1">
            <a:spLocks noGrp="1"/>
          </p:cNvSpPr>
          <p:nvPr>
            <p:ph type="title" idx="4294967295"/>
          </p:nvPr>
        </p:nvSpPr>
        <p:spPr>
          <a:xfrm>
            <a:off x="0" y="1339850"/>
            <a:ext cx="7019925" cy="2700338"/>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dirty="0" smtClean="0">
                <a:solidFill>
                  <a:schemeClr val="bg1"/>
                </a:solidFill>
                <a:latin typeface="Lato"/>
                <a:ea typeface="Lato"/>
                <a:cs typeface="Lato"/>
                <a:sym typeface="Lato"/>
              </a:rPr>
              <a:t>I used </a:t>
            </a:r>
            <a:endParaRPr sz="2600" b="0" dirty="0">
              <a:solidFill>
                <a:schemeClr val="bg1"/>
              </a:solidFill>
              <a:latin typeface="Lato"/>
              <a:ea typeface="Lato"/>
              <a:cs typeface="Lato"/>
              <a:sym typeface="Lato"/>
            </a:endParaRPr>
          </a:p>
          <a:p>
            <a:pPr marL="457200" lvl="0" indent="0" algn="l" rtl="0">
              <a:spcBef>
                <a:spcPts val="0"/>
              </a:spcBef>
              <a:spcAft>
                <a:spcPts val="0"/>
              </a:spcAft>
              <a:buNone/>
            </a:pPr>
            <a:endParaRPr sz="2600" b="0"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on </a:t>
            </a:r>
            <a:r>
              <a:rPr lang="en-US" sz="2000" b="1" dirty="0" smtClean="0">
                <a:solidFill>
                  <a:srgbClr val="FFFFFF"/>
                </a:solidFill>
                <a:latin typeface="Lato"/>
                <a:ea typeface="Lato"/>
                <a:cs typeface="Lato"/>
                <a:sym typeface="Lato"/>
              </a:rPr>
              <a:t>when away team has more turnovers</a:t>
            </a:r>
            <a:endParaRPr lang="en-US"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stretch>
            <a:fillRect/>
          </a:stretch>
        </p:blipFill>
        <p:spPr>
          <a:xfrm>
            <a:off x="-11" y="1011458"/>
            <a:ext cx="5813347" cy="3534999"/>
          </a:xfrm>
          <a:prstGeom prst="rect">
            <a:avLst/>
          </a:prstGeom>
          <a:noFill/>
          <a:ln>
            <a:noFill/>
          </a:ln>
        </p:spPr>
      </p:pic>
      <p:pic>
        <p:nvPicPr>
          <p:cNvPr id="145" name="Google Shape;145;p21"/>
          <p:cNvPicPr preferRelativeResize="0"/>
          <p:nvPr/>
        </p:nvPicPr>
        <p:blipFill>
          <a:blip r:embed="rId4"/>
          <a:stretch>
            <a:fillRect/>
          </a:stretch>
        </p:blipFill>
        <p:spPr>
          <a:xfrm>
            <a:off x="5958455" y="728483"/>
            <a:ext cx="2529000"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pic>
        <p:nvPicPr>
          <p:cNvPr id="1027" name="Picture 3"/>
          <p:cNvPicPr>
            <a:picLocks noChangeAspect="1" noChangeArrowheads="1"/>
          </p:cNvPicPr>
          <p:nvPr/>
        </p:nvPicPr>
        <p:blipFill>
          <a:blip r:embed="rId5"/>
          <a:srcRect/>
          <a:stretch>
            <a:fillRect/>
          </a:stretch>
        </p:blipFill>
        <p:spPr bwMode="auto">
          <a:xfrm>
            <a:off x="5955664" y="2891340"/>
            <a:ext cx="2554897" cy="1695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stretch>
            <a:fillRect/>
          </a:stretch>
        </p:blipFill>
        <p:spPr>
          <a:xfrm>
            <a:off x="827557" y="480189"/>
            <a:ext cx="7391825" cy="2687008"/>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smtClean="0">
                <a:solidFill>
                  <a:srgbClr val="FFFFFF"/>
                </a:solidFill>
                <a:latin typeface="Lato"/>
                <a:ea typeface="Lato"/>
                <a:cs typeface="Lato"/>
                <a:sym typeface="Lato"/>
              </a:rPr>
              <a:t>Points difference is larger on Sunday games</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stretch>
            <a:fillRect/>
          </a:stretch>
        </p:blipFill>
        <p:spPr>
          <a:xfrm>
            <a:off x="3325286" y="3142381"/>
            <a:ext cx="1818853" cy="1046491"/>
          </a:xfrm>
          <a:prstGeom prst="rect">
            <a:avLst/>
          </a:prstGeom>
          <a:noFill/>
          <a:ln>
            <a:noFill/>
          </a:ln>
        </p:spPr>
      </p:pic>
      <p:pic>
        <p:nvPicPr>
          <p:cNvPr id="156" name="Google Shape;156;p22"/>
          <p:cNvPicPr preferRelativeResize="0"/>
          <p:nvPr/>
        </p:nvPicPr>
        <p:blipFill>
          <a:blip r:embed="rId5"/>
          <a:stretch>
            <a:fillRect/>
          </a:stretch>
        </p:blipFill>
        <p:spPr>
          <a:xfrm>
            <a:off x="5219427" y="3139788"/>
            <a:ext cx="1819919" cy="1049084"/>
          </a:xfrm>
          <a:prstGeom prst="rect">
            <a:avLst/>
          </a:prstGeom>
          <a:noFill/>
          <a:ln>
            <a:noFill/>
          </a:ln>
        </p:spPr>
      </p:pic>
      <p:pic>
        <p:nvPicPr>
          <p:cNvPr id="157" name="Google Shape;157;p22"/>
          <p:cNvPicPr preferRelativeResize="0"/>
          <p:nvPr/>
        </p:nvPicPr>
        <p:blipFill>
          <a:blip r:embed="rId6"/>
          <a:stretch>
            <a:fillRect/>
          </a:stretch>
        </p:blipFill>
        <p:spPr>
          <a:xfrm>
            <a:off x="1421956" y="3139239"/>
            <a:ext cx="1816756" cy="1044523"/>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stretch>
            <a:fillRect/>
          </a:stretch>
        </p:blipFill>
        <p:spPr>
          <a:xfrm>
            <a:off x="1266878" y="730498"/>
            <a:ext cx="6569377" cy="3534999"/>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a:t>
            </a:r>
            <a:r>
              <a:rPr lang="en-US" sz="2000" b="1" dirty="0" smtClean="0">
                <a:solidFill>
                  <a:srgbClr val="FFFFFF"/>
                </a:solidFill>
                <a:latin typeface="Lato"/>
                <a:ea typeface="Lato"/>
                <a:cs typeface="Lato"/>
                <a:sym typeface="Lato"/>
              </a:rPr>
              <a:t>when the odds are larger</a:t>
            </a:r>
            <a:endParaRPr lang="en-US"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311</TotalTime>
  <Words>313</Words>
  <Application>Microsoft Office PowerPoint</Application>
  <PresentationFormat>On-screen Show (16:9)</PresentationFormat>
  <Paragraphs>52</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Performance Models</vt:lpstr>
      <vt:lpstr>Cool Graphs</vt:lpstr>
      <vt:lpstr>Slide 7</vt:lpstr>
      <vt:lpstr>Slide 8</vt:lpstr>
      <vt:lpstr>Slide 9</vt:lpstr>
      <vt:lpstr>Slide 10</vt:lpstr>
      <vt:lpstr> The stakeholders who would benefit from this research would people who are members of NFL fantasy leagues, and other betting leagues.   Also employees of casinos and other betting places would benefit from this data.  It would give them insight into who would win a particular NFL game based on variables from previous games with the same teams.   The fantasy league members could increase their winnings, and casino employees could modify the odds in order to decrease the winnings of the people making bets.  This research is very interesting to me because I love NFL foobtaball, and I am currently a member of an NFL game betting pool.</vt:lpstr>
      <vt:lpstr>Point differences in NFL games are increased when the away team had more turnovers, therefore people should bet more money on teams that had fewer turnovers in the previous games.  The point difference was larger in Sunday games compared to Monday night or Thursday night games,, therefore people should bet more money on Sunday games.  The point difference was larger when the betting odds were higher</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71</cp:revision>
  <dcterms:modified xsi:type="dcterms:W3CDTF">2020-09-21T23:49:04Z</dcterms:modified>
</cp:coreProperties>
</file>